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dat" ContentType="text/plain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67201ee3c5e44419" Type="http://schemas.microsoft.com/office/2006/relationships/txt" Target="udata/data.dat"/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71" r:id="rId6"/>
    <p:sldId id="287" r:id="rId7"/>
    <p:sldId id="272" r:id="rId8"/>
    <p:sldId id="274" r:id="rId9"/>
    <p:sldId id="273" r:id="rId10"/>
    <p:sldId id="286" r:id="rId11"/>
    <p:sldId id="285" r:id="rId12"/>
    <p:sldId id="277" r:id="rId13"/>
    <p:sldId id="278" r:id="rId14"/>
    <p:sldId id="275" r:id="rId15"/>
    <p:sldId id="279" r:id="rId16"/>
    <p:sldId id="280" r:id="rId17"/>
    <p:sldId id="276" r:id="rId18"/>
    <p:sldId id="282" r:id="rId19"/>
    <p:sldId id="281" r:id="rId20"/>
    <p:sldId id="283" r:id="rId21"/>
    <p:sldId id="260" r:id="rId22"/>
    <p:sldId id="288" r:id="rId23"/>
    <p:sldId id="289" r:id="rId24"/>
    <p:sldId id="290" r:id="rId25"/>
    <p:sldId id="291" r:id="rId26"/>
    <p:sldId id="292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66EB"/>
    <a:srgbClr val="0095FF"/>
    <a:srgbClr val="9F9BA2"/>
    <a:srgbClr val="F0EEEE"/>
    <a:srgbClr val="F4F4F6"/>
    <a:srgbClr val="F0EEEF"/>
    <a:srgbClr val="F5F5F5"/>
    <a:srgbClr val="F7F5F7"/>
    <a:srgbClr val="FFBD5E"/>
    <a:srgbClr val="B089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1"/>
    <p:restoredTop sz="94648"/>
  </p:normalViewPr>
  <p:slideViewPr>
    <p:cSldViewPr snapToGrid="0" snapToObjects="1">
      <p:cViewPr varScale="1">
        <p:scale>
          <a:sx n="89" d="100"/>
          <a:sy n="89" d="100"/>
        </p:scale>
        <p:origin x="60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E26762-F5CB-E448-AF1D-8FFCBDB059D4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B6606-4E1F-4D4C-868C-6BE51710C8D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1496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5B8DE262-65E3-5140-94E9-0852A5EBA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0338D198-44F0-C04C-9660-E1E4571280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A5D4485-775E-3F42-B91B-0220DA620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B77085C-6905-B542-AC02-0DC885888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4C37EE15-F3A7-E848-B6E5-8DCA9E528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9763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7EFCF0A-C468-E54A-BE7D-6A517B00A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050FD677-AFFF-CE44-9E28-496BB3CB9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2BA46F6-E5CC-0E4D-9FAF-F821440DB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11DF598-9E7B-A947-960D-1320733BB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9037760-4798-0A40-92BC-EA7A5CB42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3412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7956DB99-C62B-E64C-B4D2-EDA2C1DE36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ADCEDF85-E887-9648-83F3-7CA105C4B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75609072-FF50-E14F-8D08-B97909AC9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96C486AE-040E-CF42-B10A-24BB2B241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12E1E6CF-8F08-0247-A716-788DAB654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1669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94ACBDD-5D0E-B845-950C-39A4F3DD0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4CE39C5C-2C6D-DD4D-A405-E687FD4D5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455AB87A-2AC8-6A44-911D-17B93A9B9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72D992B2-6360-5540-85F1-539367A34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B92D1B4-6E73-5B4B-9A4D-D4F1D50EB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6324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CE6378-652C-C44D-B69F-9DB2413E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4E6AB10D-D8DE-894D-8F1F-E8ACA9272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5C289B1-F846-0942-966B-C12F3AA98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5ACE117D-3079-C04B-9C95-5C5DBDFA3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F041FE6-E2F9-CC47-B34E-0FD616C05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4351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FED061E-79AC-FF45-910C-9C344A571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105214B4-F0D6-5649-8DE2-0E618B6EB8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930FEBC-9E81-7F42-A9D2-BDBA53BC1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A5B69F94-BE12-0E41-8D14-8BA4EDE9D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300EBC76-4EE3-E449-A708-6B13C57C5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01ED4BD7-5D63-224A-9920-DED25623C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3703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D6FD553-2DB8-A740-AC9E-7F730DBA9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0E1E7519-36EF-C140-B136-6D3F6412E6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0AF7953F-B953-FF4F-8179-7E6ACD0B03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6E4C724E-5D02-604D-AD1D-D65773D285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86ED1E79-5560-AA48-99A4-76B91DA2A2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21D86F0F-F1CA-F04D-A29B-D74B944EE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A0578BE6-427E-8141-BE0D-908AA2606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74A240DC-3D92-684B-9F6F-13AA144AE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6076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5EFAF69-2ADA-2F4C-A0CE-DBC786F22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1216B422-FDA3-6E49-9789-EDF581BF5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CEC8C1CE-569D-3940-B815-8755C1F34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47FBD439-9B19-0941-87E7-E319A05B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5195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574E8F45-8A41-494C-993A-4460B3668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F63E12F7-6732-C341-B598-80250451B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9467FC21-9C26-6A4B-BA9A-5544767DE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289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D1B9059-8622-0F42-9E0F-2A7B4E4B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79C4D298-CF40-1448-AF07-9FA1CF604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4A825AAC-2053-6049-9DA0-812C0A4A3C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B5D19BFC-6E2F-344D-9F5C-94B144C7E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CAF6FEA3-C499-0D43-BB4B-8A6C1E262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0C440F63-1752-F34B-8AA9-5C0186CCC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3028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736BA53-9A92-3F41-9FF3-7EE6A1ADF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7F39EB29-EE9F-AE48-8C41-B6A7D093EC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85018672-978D-5A45-B2D3-0891ADBBC4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EF283E98-00D4-834B-8AFD-41A68482F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12BEBDB2-8F77-6344-A880-B2FA6C6D8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EC1FB1B4-616B-734B-A395-2C8911ADC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2457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B25E6F81-7FCD-B348-89A0-348027262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F739AFBE-9A10-CB40-A941-2C57FEC4B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1CDE7E9F-502C-2540-9D3A-EFC28E009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EDC5F-564D-B242-9219-5920B108E5A9}" type="datetimeFigureOut">
              <a:rPr kumimoji="1" lang="zh-CN" altLang="en-US" smtClean="0"/>
              <a:t>2019/12/24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706E411E-CC76-6540-A68A-68E341D651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AE30644D-60E4-4A4A-AEDD-DDF92C218E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60A13-876E-D642-AA1B-77891E72E1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4061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rxiv.org/abs/1704.04110" TargetMode="Externa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rxiv.org/abs/1711.11053" TargetMode="Externa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rxiv.org/abs/1609.03499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5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ABD1001A-062D-9F4F-9B53-087721EDE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171A9713-BB5C-FA4E-B41E-D80B015785FD}"/>
              </a:ext>
            </a:extLst>
          </p:cNvPr>
          <p:cNvSpPr txBox="1"/>
          <p:nvPr/>
        </p:nvSpPr>
        <p:spPr>
          <a:xfrm>
            <a:off x="1473628" y="1752491"/>
            <a:ext cx="68531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b="1" dirty="0" smtClean="0">
                <a:solidFill>
                  <a:srgbClr val="2365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基于深度学习的时间序列预测</a:t>
            </a:r>
            <a:endParaRPr kumimoji="1" lang="zh-CN" altLang="en-US" sz="4000" b="1" dirty="0">
              <a:solidFill>
                <a:srgbClr val="2365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1499028" y="4428203"/>
            <a:ext cx="7847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智能供应链</a:t>
            </a:r>
            <a:r>
              <a:rPr kumimoji="1" lang="en" altLang="zh-CN" sz="2000" dirty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</a:t>
            </a:r>
            <a:r>
              <a:rPr kumimoji="1" lang="zh-CN" altLang="en-US" sz="2000" dirty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业务管理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部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供应链研发部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定价管理研发组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王诚明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01BADC8-B7D2-1447-87D5-1BD4F10B3609}"/>
              </a:ext>
            </a:extLst>
          </p:cNvPr>
          <p:cNvSpPr/>
          <p:nvPr/>
        </p:nvSpPr>
        <p:spPr>
          <a:xfrm>
            <a:off x="1574800" y="3737042"/>
            <a:ext cx="723900" cy="45719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E0F64E52-B5FF-4B40-BE04-C4F67AE9065A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xmlns="" id="{A17D1C37-EAF7-884C-B065-667AF4CE0150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xmlns="" id="{10D21B7B-7D50-604C-8244-E24397C09A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5753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47085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Many2Many 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与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Delayed Many2Many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3704" y="654335"/>
            <a:ext cx="7073674" cy="306072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08682" y="1579749"/>
            <a:ext cx="18726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Many2Many</a:t>
            </a:r>
            <a:endParaRPr lang="zh-CN" altLang="en-US" sz="2000" b="1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（</a:t>
            </a: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字符预测）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280993" y="4973180"/>
            <a:ext cx="2912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Delayed Many2Many</a:t>
            </a:r>
            <a:endParaRPr lang="zh-CN" altLang="en-US" sz="2000" b="1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（机器翻译）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78414" y="3338020"/>
            <a:ext cx="17331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Seq2Seq</a:t>
            </a:r>
            <a:endParaRPr lang="zh-CN" altLang="en-US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下箭头 12"/>
          <p:cNvSpPr/>
          <p:nvPr/>
        </p:nvSpPr>
        <p:spPr>
          <a:xfrm>
            <a:off x="1411916" y="2529743"/>
            <a:ext cx="466165" cy="555812"/>
          </a:xfrm>
          <a:prstGeom prst="downArrow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下箭头 19"/>
          <p:cNvSpPr/>
          <p:nvPr/>
        </p:nvSpPr>
        <p:spPr>
          <a:xfrm rot="10800000">
            <a:off x="1411917" y="4164903"/>
            <a:ext cx="466165" cy="555812"/>
          </a:xfrm>
          <a:prstGeom prst="downArrow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3704" y="3715059"/>
            <a:ext cx="7073674" cy="3060724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4653896" y="3408358"/>
            <a:ext cx="1226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Encoder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096034" y="3399575"/>
            <a:ext cx="12666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Decoder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189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02.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18373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Seq2Seq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简介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99" y="1833657"/>
            <a:ext cx="10381814" cy="373202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01999" y="1163604"/>
            <a:ext cx="8460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本质：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encoder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decoder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共同训练以最大化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给定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历史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序列条件下未来序列的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概率</a:t>
            </a:r>
          </a:p>
        </p:txBody>
      </p:sp>
    </p:spTree>
    <p:extLst>
      <p:ext uri="{BB962C8B-B14F-4D97-AF65-F5344CB8AC3E}">
        <p14:creationId xmlns:p14="http://schemas.microsoft.com/office/powerpoint/2010/main" val="1951424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03.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1762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Seq2Seq</a:t>
            </a:r>
            <a:r>
              <a:rPr kumimoji="1" lang="zh-CN" altLang="en-US" sz="2000" dirty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实例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646" y="1174485"/>
            <a:ext cx="10893888" cy="5253209"/>
          </a:xfrm>
          <a:prstGeom prst="rect">
            <a:avLst/>
          </a:prstGeom>
        </p:spPr>
      </p:pic>
      <p:sp>
        <p:nvSpPr>
          <p:cNvPr id="17" name="圆角矩形 16"/>
          <p:cNvSpPr/>
          <p:nvPr/>
        </p:nvSpPr>
        <p:spPr>
          <a:xfrm>
            <a:off x="1672656" y="4299481"/>
            <a:ext cx="2581836" cy="1015442"/>
          </a:xfrm>
          <a:prstGeom prst="roundRect">
            <a:avLst/>
          </a:prstGeom>
          <a:noFill/>
          <a:ln w="38100">
            <a:solidFill>
              <a:schemeClr val="accent4"/>
            </a:solidFill>
            <a:prstDash val="sysDash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2159403" y="3892086"/>
            <a:ext cx="914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 smtClean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Encoder</a:t>
            </a:r>
            <a:endParaRPr lang="zh-CN" altLang="en-US" sz="14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13209" y="3893490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 smtClean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Decoder</a:t>
            </a:r>
            <a:endParaRPr lang="zh-CN" altLang="en-US" sz="14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410271" y="4299481"/>
            <a:ext cx="0" cy="1015442"/>
          </a:xfrm>
          <a:prstGeom prst="line">
            <a:avLst/>
          </a:prstGeom>
          <a:noFill/>
          <a:ln w="38100">
            <a:solidFill>
              <a:schemeClr val="accent4"/>
            </a:solidFill>
            <a:prstDash val="sysDash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16783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04.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1762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Seq2Seq</a:t>
            </a:r>
            <a:r>
              <a:rPr kumimoji="1" lang="zh-CN" altLang="en-US" sz="2000" dirty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实例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99" y="803221"/>
            <a:ext cx="10381814" cy="373202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27999" y="4700100"/>
            <a:ext cx="225414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输入数据：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Encoder Inputs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Decoder Inputs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Decoder Targets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882389" y="5194150"/>
            <a:ext cx="43358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encoder_seq_len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batch_size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feature_size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decoder_seq_len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batch_size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feature_size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decoder_seq_len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batch_size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1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740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05.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1762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Seq2Seq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分类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84" y="996716"/>
            <a:ext cx="10058400" cy="442222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48348" y="5186170"/>
            <a:ext cx="1648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400" dirty="0" err="1" smtClean="0"/>
              <a:t>Kaggle</a:t>
            </a:r>
            <a:r>
              <a:rPr lang="en-US" altLang="zh-CN" sz="1400" dirty="0" smtClean="0"/>
              <a:t> Wiki</a:t>
            </a:r>
            <a:r>
              <a:rPr lang="zh-CN" altLang="en-US" sz="1400" dirty="0" smtClean="0"/>
              <a:t>流量预测比赛第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名</a:t>
            </a:r>
            <a:endParaRPr lang="zh-CN" altLang="en-US" sz="1400" dirty="0"/>
          </a:p>
        </p:txBody>
      </p:sp>
      <p:sp>
        <p:nvSpPr>
          <p:cNvPr id="11" name="文本框 10"/>
          <p:cNvSpPr txBox="1"/>
          <p:nvPr/>
        </p:nvSpPr>
        <p:spPr>
          <a:xfrm>
            <a:off x="2553667" y="5188109"/>
            <a:ext cx="131456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400" dirty="0" smtClean="0"/>
              <a:t>Amazon</a:t>
            </a:r>
            <a:r>
              <a:rPr lang="zh-CN" altLang="en-US" sz="1400" dirty="0" smtClean="0"/>
              <a:t> </a:t>
            </a:r>
            <a:r>
              <a:rPr lang="en-US" altLang="zh-CN" sz="1400" dirty="0" err="1" smtClean="0"/>
              <a:t>SageMaker</a:t>
            </a:r>
            <a:r>
              <a:rPr lang="zh-CN" altLang="en-US" sz="1400" dirty="0" smtClean="0"/>
              <a:t> 与 </a:t>
            </a:r>
            <a:r>
              <a:rPr lang="en-US" altLang="zh-CN" sz="1400" dirty="0" smtClean="0"/>
              <a:t>Amazon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Forecast</a:t>
            </a:r>
            <a:r>
              <a:rPr lang="zh-CN" altLang="en-US" sz="1400" dirty="0" smtClean="0"/>
              <a:t> 核心算法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868232" y="5188108"/>
            <a:ext cx="13145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400" dirty="0" smtClean="0"/>
              <a:t>由</a:t>
            </a:r>
            <a:r>
              <a:rPr lang="en-US" altLang="zh-CN" sz="1400" dirty="0" smtClean="0"/>
              <a:t>Amazon</a:t>
            </a:r>
            <a:r>
              <a:rPr lang="zh-CN" altLang="en-US" sz="1400" dirty="0" smtClean="0"/>
              <a:t>提出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400" dirty="0" smtClean="0"/>
              <a:t>库存计划组核心算法</a:t>
            </a:r>
            <a:endParaRPr lang="zh-CN" altLang="en-US" sz="1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5255113" y="5186170"/>
            <a:ext cx="17132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400" dirty="0" err="1" smtClean="0"/>
              <a:t>Kaggle</a:t>
            </a:r>
            <a:r>
              <a:rPr lang="en-US" altLang="zh-CN" sz="1400" dirty="0" smtClean="0"/>
              <a:t> Wiki</a:t>
            </a:r>
            <a:r>
              <a:rPr lang="zh-CN" altLang="en-US" sz="1400" dirty="0" smtClean="0"/>
              <a:t>流量预测比赛第</a:t>
            </a:r>
            <a:r>
              <a:rPr lang="en-US" altLang="zh-CN" sz="1400" dirty="0" smtClean="0"/>
              <a:t>6</a:t>
            </a:r>
            <a:r>
              <a:rPr lang="zh-CN" altLang="en-US" sz="1400" dirty="0" smtClean="0"/>
              <a:t>名</a:t>
            </a:r>
            <a:endParaRPr lang="en-US" altLang="zh-CN" sz="14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400" dirty="0" err="1" smtClean="0"/>
              <a:t>Kaggle</a:t>
            </a:r>
            <a:r>
              <a:rPr lang="zh-CN" altLang="en-US" sz="1400" dirty="0" smtClean="0"/>
              <a:t>杂货店销量预测比赛第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名</a:t>
            </a:r>
            <a:endParaRPr lang="en-US" altLang="zh-CN" sz="1400" dirty="0" smtClean="0"/>
          </a:p>
        </p:txBody>
      </p:sp>
      <p:sp>
        <p:nvSpPr>
          <p:cNvPr id="14" name="文本框 13"/>
          <p:cNvSpPr txBox="1"/>
          <p:nvPr/>
        </p:nvSpPr>
        <p:spPr>
          <a:xfrm>
            <a:off x="6840071" y="5188110"/>
            <a:ext cx="15126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400" dirty="0" err="1" smtClean="0"/>
              <a:t>WaveNet</a:t>
            </a:r>
            <a:r>
              <a:rPr lang="zh-CN" altLang="en-US" sz="1400" dirty="0" smtClean="0"/>
              <a:t>简化版</a:t>
            </a:r>
            <a:endParaRPr lang="en-US" altLang="zh-CN" sz="1400" dirty="0" smtClean="0"/>
          </a:p>
        </p:txBody>
      </p:sp>
      <p:sp>
        <p:nvSpPr>
          <p:cNvPr id="18" name="文本框 17"/>
          <p:cNvSpPr txBox="1"/>
          <p:nvPr/>
        </p:nvSpPr>
        <p:spPr>
          <a:xfrm>
            <a:off x="8352713" y="5188110"/>
            <a:ext cx="1314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400" dirty="0" smtClean="0"/>
              <a:t>由</a:t>
            </a:r>
            <a:r>
              <a:rPr lang="en-US" altLang="zh-CN" sz="1400" dirty="0" smtClean="0"/>
              <a:t>Amazon</a:t>
            </a:r>
            <a:r>
              <a:rPr lang="zh-CN" altLang="en-US" sz="1400" dirty="0" smtClean="0"/>
              <a:t>提出</a:t>
            </a:r>
            <a:endParaRPr lang="en-US" altLang="zh-CN" sz="1400" dirty="0" smtClean="0"/>
          </a:p>
        </p:txBody>
      </p:sp>
    </p:spTree>
    <p:extLst>
      <p:ext uri="{BB962C8B-B14F-4D97-AF65-F5344CB8AC3E}">
        <p14:creationId xmlns:p14="http://schemas.microsoft.com/office/powerpoint/2010/main" val="223184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06.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4504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err="1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DeepAR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----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Deep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Auto</a:t>
            </a:r>
            <a:r>
              <a:rPr kumimoji="1" lang="en-US" altLang="zh-CN" sz="2000" dirty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Regressive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296" y="712681"/>
            <a:ext cx="6166865" cy="338060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13999" y="2220856"/>
            <a:ext cx="2348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DeepAR</a:t>
            </a:r>
            <a:r>
              <a:rPr lang="en-US" altLang="zh-CN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简化版框架</a:t>
            </a:r>
            <a:endParaRPr lang="en-US" altLang="zh-CN" b="1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（正态分布）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078" y="4158264"/>
            <a:ext cx="9126245" cy="2530048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13999" y="5238622"/>
            <a:ext cx="211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DeepAR</a:t>
            </a:r>
            <a:r>
              <a:rPr lang="en-US" altLang="zh-CN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原始论文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13999" y="5702510"/>
            <a:ext cx="16289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hlinkClick r:id="rId5"/>
              </a:rPr>
              <a:t>DeepAR Paper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298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07.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4209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MQRNN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----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err="1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Muti-Quantile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RNN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750" y="2584057"/>
            <a:ext cx="5782322" cy="357604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583079" y="1961965"/>
            <a:ext cx="2387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MQRNN </a:t>
            </a: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简化版框架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921315" y="1961965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MQRNN </a:t>
            </a: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原始论文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2" y="2816128"/>
            <a:ext cx="6191098" cy="311190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077675" y="1961965"/>
            <a:ext cx="16642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hlinkClick r:id="rId5"/>
              </a:rPr>
              <a:t>MQRNN Paper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718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08.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1306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err="1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WaveNet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1765300"/>
            <a:ext cx="7239000" cy="33274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608426" y="255377"/>
            <a:ext cx="1733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hlinkClick r:id="rId4"/>
              </a:rPr>
              <a:t>WaveNet Paper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231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AE6DB922-285B-F742-BFA0-BCD46985A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427764" y="2087634"/>
            <a:ext cx="174438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5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PART3.</a:t>
            </a:r>
            <a:endParaRPr kumimoji="1" lang="zh-CN" altLang="en-US" sz="35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2427764" y="2846829"/>
            <a:ext cx="5710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Amazon</a:t>
            </a:r>
            <a:r>
              <a:rPr kumimoji="1" lang="zh-CN" altLang="en-US" sz="360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3600" b="1" dirty="0" err="1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GluonTS</a:t>
            </a:r>
            <a:r>
              <a:rPr kumimoji="1" lang="zh-CN" altLang="en-US" sz="3600" b="1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3600" b="1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工具包</a:t>
            </a:r>
            <a:endParaRPr kumimoji="1" lang="zh-CN" altLang="en-US" sz="3500" b="1" dirty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xmlns="" id="{B97F4CFA-3A70-F949-874C-F789AB24BE0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xmlns="" id="{3EDA36BE-F823-B344-9579-4047D7E3370B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xmlns="" id="{F93250C0-6DF2-B445-859F-F57F6EBDA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730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22953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Amazon Forecast</a:t>
            </a:r>
            <a:endParaRPr kumimoji="1" lang="en-US" altLang="zh-CN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99" y="1481092"/>
            <a:ext cx="10058400" cy="400277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91646" y="887036"/>
            <a:ext cx="78620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232F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Amazon Forecast </a:t>
            </a:r>
            <a:r>
              <a:rPr lang="zh-CN" altLang="en-US" sz="1600" dirty="0">
                <a:solidFill>
                  <a:srgbClr val="232F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是一项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完全托管</a:t>
            </a:r>
            <a:r>
              <a:rPr lang="zh-CN" altLang="en-US" sz="1600" dirty="0">
                <a:solidFill>
                  <a:srgbClr val="232F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的服务，使用机器学习来提供高度准确的预测。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1646" y="5794297"/>
            <a:ext cx="3455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Amazon Forecast </a:t>
            </a:r>
            <a:r>
              <a:rPr lang="zh-CN" altLang="en-US" sz="16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支持以下算法：</a:t>
            </a:r>
            <a:endParaRPr lang="en-US" altLang="zh-CN" sz="1600" b="1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691093" y="6209795"/>
            <a:ext cx="43322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ARIMA</a:t>
            </a: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DeepAR</a:t>
            </a: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ETS</a:t>
            </a: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NPTS</a:t>
            </a: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Prophet</a:t>
            </a:r>
            <a:endParaRPr lang="zh-CN" altLang="en-US" sz="1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145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FB6618B9-54E7-EF46-98A6-A34E67FD0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171A9713-BB5C-FA4E-B41E-D80B015785FD}"/>
              </a:ext>
            </a:extLst>
          </p:cNvPr>
          <p:cNvSpPr txBox="1"/>
          <p:nvPr/>
        </p:nvSpPr>
        <p:spPr>
          <a:xfrm>
            <a:off x="1905428" y="1419884"/>
            <a:ext cx="954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000" b="1" dirty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1967072" y="2747813"/>
            <a:ext cx="548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00</a:t>
            </a:r>
            <a:r>
              <a:rPr kumimoji="1" lang="en-US" altLang="zh-CN" sz="2000" dirty="0" smtClean="0">
                <a:solidFill>
                  <a:srgbClr val="2365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endParaRPr kumimoji="1" lang="zh-CN" altLang="en-US" sz="2000" dirty="0">
              <a:solidFill>
                <a:srgbClr val="2365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2744250" y="2747813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定价场景下的时间序列预测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7FAE2372-D0E7-3944-8097-D2C3F22E192C}"/>
              </a:ext>
            </a:extLst>
          </p:cNvPr>
          <p:cNvSpPr/>
          <p:nvPr/>
        </p:nvSpPr>
        <p:spPr>
          <a:xfrm>
            <a:off x="2020350" y="2012784"/>
            <a:ext cx="723900" cy="45719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EB2D3181-487D-2546-8941-4511268E2AF2}"/>
              </a:ext>
            </a:extLst>
          </p:cNvPr>
          <p:cNvSpPr txBox="1"/>
          <p:nvPr/>
        </p:nvSpPr>
        <p:spPr>
          <a:xfrm>
            <a:off x="1967072" y="3364663"/>
            <a:ext cx="548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365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01.</a:t>
            </a:r>
            <a:endParaRPr kumimoji="1" lang="zh-CN" altLang="en-US" sz="2000" dirty="0">
              <a:solidFill>
                <a:srgbClr val="2365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3D97E3F0-AB9C-684E-9C13-12A39F6F642B}"/>
              </a:ext>
            </a:extLst>
          </p:cNvPr>
          <p:cNvSpPr txBox="1"/>
          <p:nvPr/>
        </p:nvSpPr>
        <p:spPr>
          <a:xfrm>
            <a:off x="2744250" y="3364663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时间序列预测方法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3C4C65E5-289C-084B-83E6-FC6F684ABDA6}"/>
              </a:ext>
            </a:extLst>
          </p:cNvPr>
          <p:cNvSpPr txBox="1"/>
          <p:nvPr/>
        </p:nvSpPr>
        <p:spPr>
          <a:xfrm>
            <a:off x="1967072" y="3987922"/>
            <a:ext cx="548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365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02.</a:t>
            </a:r>
            <a:endParaRPr kumimoji="1" lang="zh-CN" altLang="en-US" sz="2000" dirty="0">
              <a:solidFill>
                <a:srgbClr val="2365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BA0CEDB0-159E-EB42-B1B5-0E8772983B98}"/>
              </a:ext>
            </a:extLst>
          </p:cNvPr>
          <p:cNvSpPr txBox="1"/>
          <p:nvPr/>
        </p:nvSpPr>
        <p:spPr>
          <a:xfrm>
            <a:off x="2744250" y="3984822"/>
            <a:ext cx="29386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Seq2Seq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模型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0A9B1056-A7B5-8B40-959A-088581E3D379}"/>
              </a:ext>
            </a:extLst>
          </p:cNvPr>
          <p:cNvSpPr txBox="1"/>
          <p:nvPr/>
        </p:nvSpPr>
        <p:spPr>
          <a:xfrm>
            <a:off x="1967072" y="4599647"/>
            <a:ext cx="548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365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03.</a:t>
            </a:r>
            <a:endParaRPr kumimoji="1" lang="zh-CN" altLang="en-US" sz="2000" dirty="0">
              <a:solidFill>
                <a:srgbClr val="2365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xmlns="" id="{9FB1D2B4-1432-6944-AAD5-FEE17C20A571}"/>
              </a:ext>
            </a:extLst>
          </p:cNvPr>
          <p:cNvSpPr txBox="1"/>
          <p:nvPr/>
        </p:nvSpPr>
        <p:spPr>
          <a:xfrm>
            <a:off x="2744250" y="4599647"/>
            <a:ext cx="3151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Amazon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err="1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GluonTS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工具包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236A4281-4A68-564A-AA02-5B3354A92335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xmlns="" id="{9324E190-0974-864B-841C-7CD60269A6B7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xmlns="" id="{6225E61D-8ABC-A642-AD3C-12A14E920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260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02.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5715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err="1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GluonTS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 Probabilistic Time Series Modeling</a:t>
            </a:r>
          </a:p>
          <a:p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sp>
        <p:nvSpPr>
          <p:cNvPr id="3" name="矩形 2"/>
          <p:cNvSpPr/>
          <p:nvPr/>
        </p:nvSpPr>
        <p:spPr>
          <a:xfrm>
            <a:off x="371958" y="4013059"/>
            <a:ext cx="4193860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</a:t>
            </a:r>
            <a:endParaRPr lang="en-US" altLang="zh-CN" sz="16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内置最前沿的深度学习时间序列预测算法，</a:t>
            </a:r>
            <a:r>
              <a:rPr lang="zh-CN" altLang="en-US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包括 </a:t>
            </a:r>
            <a:r>
              <a:rPr lang="en-US" altLang="zh-CN" sz="1400" dirty="0" err="1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DeepAR</a:t>
            </a:r>
            <a:r>
              <a:rPr lang="zh-CN" altLang="en-US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MQRNN</a:t>
            </a:r>
            <a:r>
              <a:rPr lang="zh-CN" altLang="en-US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err="1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WaveNet</a:t>
            </a:r>
            <a:r>
              <a:rPr lang="zh-CN" altLang="en-US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等</a:t>
            </a:r>
            <a:r>
              <a:rPr lang="zh-CN" altLang="en-US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，轻松进行算法</a:t>
            </a:r>
            <a:r>
              <a:rPr lang="zh-CN" altLang="en-US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比较</a:t>
            </a:r>
            <a:endParaRPr lang="en-US" altLang="zh-CN" sz="1400" dirty="0" smtClean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4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zh-CN" altLang="en-US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构建好的模块，无需自行实现数据输入输出与模型训练</a:t>
            </a:r>
            <a:r>
              <a:rPr lang="zh-CN" altLang="en-US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预测</a:t>
            </a:r>
            <a:endParaRPr lang="en-US" altLang="zh-CN" sz="1400" dirty="0" smtClean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4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灵活</a:t>
            </a:r>
            <a:r>
              <a:rPr lang="zh-CN" altLang="en-US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自由，通过继承指定父类能够轻松改写实现自己的算法</a:t>
            </a:r>
          </a:p>
        </p:txBody>
      </p:sp>
      <p:cxnSp>
        <p:nvCxnSpPr>
          <p:cNvPr id="12" name="直接连接符 11"/>
          <p:cNvCxnSpPr/>
          <p:nvPr/>
        </p:nvCxnSpPr>
        <p:spPr>
          <a:xfrm>
            <a:off x="0" y="3786975"/>
            <a:ext cx="1219200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6011917" y="3786975"/>
            <a:ext cx="10511" cy="3071025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6515415" y="4013059"/>
            <a:ext cx="419386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劣势</a:t>
            </a:r>
            <a:endParaRPr lang="en-US" altLang="zh-CN" sz="1600" b="1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仍在持续开发优化中，帮助文档和教程不够完整，算法仍存在一些 </a:t>
            </a:r>
            <a:r>
              <a:rPr lang="en-US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</a:p>
          <a:p>
            <a:pPr marL="285750" indent="-285750">
              <a:buFont typeface="Wingdings" panose="05000000000000000000" pitchFamily="2" charset="2"/>
              <a:buChar char="p"/>
            </a:pPr>
            <a:endParaRPr lang="en-US" altLang="zh-CN" sz="14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 </a:t>
            </a:r>
            <a:r>
              <a:rPr lang="en-US" altLang="zh-CN" sz="1400" dirty="0" err="1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MXNet</a:t>
            </a:r>
            <a:r>
              <a:rPr lang="zh-CN" altLang="en-US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框架，社区体量较小，虽然语法上和 </a:t>
            </a:r>
            <a:r>
              <a:rPr lang="en-US" altLang="zh-CN" sz="1400" dirty="0" err="1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Pytorch</a:t>
            </a:r>
            <a:r>
              <a:rPr lang="zh-CN" altLang="en-US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很像，但仍需要学习</a:t>
            </a:r>
            <a:endParaRPr lang="en-US" altLang="zh-CN" sz="1400" dirty="0" smtClean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lang="en-US" altLang="zh-CN" sz="14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已实现的前沿算法灵活度一般，很多参数被硬编码，需要自行进行改写</a:t>
            </a:r>
            <a:endParaRPr lang="en-US" altLang="zh-CN" sz="14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647" y="879434"/>
            <a:ext cx="5850539" cy="279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15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D990D760-5E3B-F644-A838-801965CD5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5113803" y="3306584"/>
            <a:ext cx="198979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400" dirty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THANKS</a:t>
            </a:r>
            <a:endParaRPr kumimoji="1" lang="zh-CN" altLang="en-US" sz="34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5554826" y="2675642"/>
            <a:ext cx="108234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500" b="1" dirty="0">
                <a:solidFill>
                  <a:srgbClr val="2365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谢谢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xmlns="" id="{10797ACB-FE2A-9B45-9FF3-A7E972656015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0A86F67A-FDA5-4D4D-A877-1BA509BB0968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xmlns="" id="{4C1FE47B-B197-A540-AB29-3430F0838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201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4157"/>
            <a:ext cx="12215940" cy="43913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7736295" y="4470019"/>
                <a:ext cx="164160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begChr m:val="["/>
                              <m:endChr m:val="]"/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</m:e>
                          </m:d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6295" y="4470019"/>
                <a:ext cx="1641603" cy="36933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/>
          <p:cNvSpPr txBox="1"/>
          <p:nvPr/>
        </p:nvSpPr>
        <p:spPr>
          <a:xfrm>
            <a:off x="5943599" y="1844081"/>
            <a:ext cx="2752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Teacher Forcing Rate =0.5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85758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62" y="1266500"/>
            <a:ext cx="10603148" cy="581251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01557" y="376747"/>
            <a:ext cx="4776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Deep </a:t>
            </a:r>
            <a:r>
              <a:rPr lang="en-US" altLang="zh-CN" sz="2400" dirty="0" smtClean="0"/>
              <a:t>AR =  Deep Auto Regressive</a:t>
            </a:r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1416995" y="2370306"/>
            <a:ext cx="4643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Same Model between Encoder and Decoder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60332" y="160599"/>
            <a:ext cx="6206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Loss Function:               is vector of every decoder step </a:t>
            </a:r>
            <a:endParaRPr lang="zh-CN" alt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/>
              <p:cNvSpPr/>
              <p:nvPr/>
            </p:nvSpPr>
            <p:spPr>
              <a:xfrm>
                <a:off x="7448679" y="160599"/>
                <a:ext cx="78104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zh-CN" alt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1" name="矩形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8679" y="160599"/>
                <a:ext cx="781048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32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/>
              <p:cNvSpPr/>
              <p:nvPr/>
            </p:nvSpPr>
            <p:spPr>
              <a:xfrm>
                <a:off x="6060332" y="607580"/>
                <a:ext cx="4041491" cy="99341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zh-CN" altLang="en-US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a:rPr lang="zh-CN" altLang="en-US" i="1">
                                <a:latin typeface="Cambria Math" panose="02040503050406030204" pitchFamily="18" charset="0"/>
                              </a:rPr>
                              <m:t>𝐷𝑖𝑠𝑡𝑟𝑖𝑏𝑢𝑡𝑖𝑜𝑛</m:t>
                            </m:r>
                            <m:r>
                              <a:rPr lang="zh-CN" altLang="en-US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i="1">
                                <a:latin typeface="Cambria Math" panose="02040503050406030204" pitchFamily="18" charset="0"/>
                              </a:rPr>
                              <m:t>𝑁𝑜𝑟𝑚</m:t>
                            </m:r>
                            <m:d>
                              <m:dPr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𝛿</m:t>
                                </m:r>
                              </m:e>
                            </m:d>
                          </m:e>
                        </m:mr>
                        <m:mr>
                          <m:e>
                            <m:r>
                              <m:rPr>
                                <m:sty m:val="p"/>
                              </m:rPr>
                              <a:rPr lang="zh-CN" altLang="en-US" i="0">
                                <a:latin typeface="Cambria Math" panose="02040503050406030204" pitchFamily="18" charset="0"/>
                              </a:rPr>
                              <m:t>log</m:t>
                            </m:r>
                            <m:d>
                              <m:dPr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d>
                            <m:r>
                              <a:rPr lang="zh-CN" altLang="en-US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zh-CN" altLang="en-US" i="1">
                                <a:latin typeface="Cambria Math" panose="02040503050406030204" pitchFamily="18" charset="0"/>
                              </a:rPr>
                              <m:t>𝐷𝑖𝑠𝑡𝑟𝑖𝑏𝑢𝑡𝑖𝑜𝑛</m:t>
                            </m:r>
                            <m:r>
                              <a:rPr lang="zh-CN" altLang="en-US" i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m:rPr>
                                <m:sty m:val="p"/>
                              </m:rPr>
                              <a:rPr lang="zh-CN" altLang="en-US" i="0">
                                <a:latin typeface="Cambria Math" panose="02040503050406030204" pitchFamily="18" charset="0"/>
                              </a:rPr>
                              <m:t>log</m:t>
                            </m:r>
                            <m:r>
                              <m:rPr>
                                <m:lit/>
                              </m:rPr>
                              <a:rPr lang="zh-CN" altLang="en-US" i="0">
                                <a:latin typeface="Cambria Math" panose="02040503050406030204" pitchFamily="18" charset="0"/>
                              </a:rPr>
                              <m:t>_</m:t>
                            </m:r>
                            <m:r>
                              <a:rPr lang="zh-CN" altLang="en-US" i="1">
                                <a:latin typeface="Cambria Math" panose="02040503050406030204" pitchFamily="18" charset="0"/>
                              </a:rPr>
                              <m:t>𝑝𝑟𝑜𝑏</m:t>
                            </m:r>
                            <m:d>
                              <m:dPr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𝑟𝑒𝑎𝑙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begChr m:val=""/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𝑙𝑜𝑠𝑠</m:t>
                                </m:r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=−</m:t>
                                </m:r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𝑠𝑢𝑚</m:t>
                                </m:r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m:rPr>
                                    <m:sty m:val="p"/>
                                  </m:rP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  <m:d>
                                  <m:dPr>
                                    <m:ctrlP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矩形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0332" y="607580"/>
                <a:ext cx="4041491" cy="99341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/>
          <p:cNvSpPr txBox="1"/>
          <p:nvPr/>
        </p:nvSpPr>
        <p:spPr>
          <a:xfrm>
            <a:off x="10011254" y="1237491"/>
            <a:ext cx="1939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/>
              <a:t>= </a:t>
            </a:r>
            <a:r>
              <a:rPr lang="en-US" altLang="zh-CN" dirty="0" smtClean="0"/>
              <a:t>Decoder Length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矩形 2"/>
              <p:cNvSpPr/>
              <p:nvPr/>
            </p:nvSpPr>
            <p:spPr>
              <a:xfrm>
                <a:off x="9939502" y="1227588"/>
                <a:ext cx="31861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panose="02040503050406030204" pitchFamily="18" charset="0"/>
                        </a:rPr>
                        <m:t>𝑖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39502" y="1227588"/>
                <a:ext cx="318613" cy="369332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矩形 3"/>
              <p:cNvSpPr/>
              <p:nvPr/>
            </p:nvSpPr>
            <p:spPr>
              <a:xfrm>
                <a:off x="7559568" y="6290722"/>
                <a:ext cx="1975604" cy="4049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𝑠𝑎𝑚𝑝𝑙</m:t>
                          </m:r>
                          <m:sSub>
                            <m:sSub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  <m:d>
                            <m:dPr>
                              <m:begChr m:val="["/>
                              <m:endChr m:val="]"/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1: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9568" y="6290722"/>
                <a:ext cx="1975604" cy="404983"/>
              </a:xfrm>
              <a:prstGeom prst="rect">
                <a:avLst/>
              </a:prstGeom>
              <a:blipFill rotWithShape="0">
                <a:blip r:embed="rId6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853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620" y="1248252"/>
            <a:ext cx="7980380" cy="49354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36" y="1217528"/>
            <a:ext cx="4970615" cy="249843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295536" y="279026"/>
            <a:ext cx="46570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MQRNN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----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Multiple-Quantile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RNN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矩形 11"/>
              <p:cNvSpPr/>
              <p:nvPr/>
            </p:nvSpPr>
            <p:spPr>
              <a:xfrm>
                <a:off x="6015548" y="62918"/>
                <a:ext cx="5802935" cy="11546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zh-CN" altLang="en-US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a:rPr lang="zh-CN" altLang="en-US" i="1">
                                <a:latin typeface="Cambria Math" panose="02040503050406030204" pitchFamily="18" charset="0"/>
                              </a:rPr>
                              <m:t>𝑙𝑜𝑠𝑠</m:t>
                            </m:r>
                            <m:r>
                              <a:rPr lang="zh-CN" altLang="en-US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nary>
                              <m:naryPr>
                                <m:chr m:val="∑"/>
                                <m:limLoc m:val="undOvr"/>
                                <m:grow m:val="on"/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  <m:sSub>
                                  <m:sSubPr>
                                    <m:ctrlP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d>
                                      <m:dPr>
                                        <m:ctrlP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zh-CN" alt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zh-CN" altLang="en-US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zh-CN" altLang="en-US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zh-CN" altLang="en-US" i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zh-CN" alt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zh-CN" altLang="en-US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zh-CN" altLang="en-US" i="1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zh-CN" alt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zh-CN" altLang="en-US" i="1">
                                                <a:latin typeface="Cambria Math" panose="02040503050406030204" pitchFamily="18" charset="0"/>
                                              </a:rPr>
                                              <m:t>𝑝𝑟𝑒𝑑</m:t>
                                            </m:r>
                                          </m:e>
                                        </m:d>
                                      </m:e>
                                    </m:d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</m:sub>
                                </m:sSub>
                              </m:e>
                            </m:nary>
                            <m:r>
                              <a:rPr lang="zh-CN" altLang="en-US" i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ctrlP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  <m:t>𝑝𝑟𝑒𝑑</m:t>
                                        </m:r>
                                      </m:e>
                                    </m:d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zh-CN" alt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b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</m:sub>
                            </m:sSub>
                          </m:e>
                        </m:mr>
                        <m:mr>
                          <m:e>
                            <m:r>
                              <a:rPr lang="zh-CN" altLang="en-US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  <m:r>
                              <a:rPr lang="zh-CN" altLang="en-US" i="0">
                                <a:latin typeface="Cambria Math" panose="02040503050406030204" pitchFamily="18" charset="0"/>
                              </a:rPr>
                              <m:t>=0.95</m:t>
                            </m:r>
                          </m:e>
                        </m:mr>
                      </m:m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12" name="矩形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5548" y="62918"/>
                <a:ext cx="5802935" cy="1154611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/>
          <p:cNvSpPr txBox="1"/>
          <p:nvPr/>
        </p:nvSpPr>
        <p:spPr>
          <a:xfrm>
            <a:off x="295536" y="3959157"/>
            <a:ext cx="1848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Global MLP:</a:t>
            </a: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679" y="4405058"/>
            <a:ext cx="3333750" cy="48577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95536" y="5009599"/>
            <a:ext cx="1848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Local MLP:</a:t>
            </a:r>
            <a:endParaRPr lang="zh-CN" altLang="en-US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283" y="5513575"/>
            <a:ext cx="359092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48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237171" y="160041"/>
            <a:ext cx="1381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Wave Net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936" y="1231360"/>
            <a:ext cx="9686925" cy="3333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40404" y="5043958"/>
            <a:ext cx="394943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00" dirty="0" smtClean="0"/>
              <a:t>Padding = (Kernel size  - 1) * Dilation</a:t>
            </a:r>
            <a:endParaRPr lang="zh-CN" altLang="en-US" sz="1900" dirty="0"/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2276272" y="4484451"/>
            <a:ext cx="155643" cy="58365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V="1">
            <a:off x="2431915" y="4445541"/>
            <a:ext cx="366408" cy="6225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3884579" y="3774332"/>
            <a:ext cx="483140" cy="129378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975852" y="4612173"/>
            <a:ext cx="137970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00" dirty="0" smtClean="0"/>
              <a:t>Dilation = 2</a:t>
            </a:r>
            <a:endParaRPr lang="zh-CN" altLang="en-US" sz="1900" dirty="0"/>
          </a:p>
        </p:txBody>
      </p:sp>
      <p:sp>
        <p:nvSpPr>
          <p:cNvPr id="17" name="椭圆 16"/>
          <p:cNvSpPr/>
          <p:nvPr/>
        </p:nvSpPr>
        <p:spPr>
          <a:xfrm>
            <a:off x="256627" y="3570052"/>
            <a:ext cx="165370" cy="165370"/>
          </a:xfrm>
          <a:prstGeom prst="ellips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91125" y="3570053"/>
            <a:ext cx="165370" cy="165370"/>
          </a:xfrm>
          <a:prstGeom prst="ellips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/>
          <p:cNvCxnSpPr/>
          <p:nvPr/>
        </p:nvCxnSpPr>
        <p:spPr>
          <a:xfrm flipV="1">
            <a:off x="421997" y="3019343"/>
            <a:ext cx="657773" cy="52717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10752302" y="3608963"/>
            <a:ext cx="165370" cy="165370"/>
          </a:xfrm>
          <a:prstGeom prst="ellips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11352170" y="3608963"/>
            <a:ext cx="165370" cy="165370"/>
          </a:xfrm>
          <a:prstGeom prst="ellips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10442292" y="2359991"/>
            <a:ext cx="1793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400" dirty="0" smtClean="0"/>
              <a:t>These two predictions must be deleted</a:t>
            </a:r>
            <a:endParaRPr lang="zh-CN" altLang="en-US" sz="1400" dirty="0"/>
          </a:p>
        </p:txBody>
      </p:sp>
      <p:cxnSp>
        <p:nvCxnSpPr>
          <p:cNvPr id="29" name="直接箭头连接符 28"/>
          <p:cNvCxnSpPr/>
          <p:nvPr/>
        </p:nvCxnSpPr>
        <p:spPr>
          <a:xfrm flipV="1">
            <a:off x="10834987" y="3129495"/>
            <a:ext cx="0" cy="384697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V="1">
            <a:off x="11434855" y="3150417"/>
            <a:ext cx="0" cy="384697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10739333" y="2895598"/>
            <a:ext cx="165370" cy="165370"/>
          </a:xfrm>
          <a:prstGeom prst="ellips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1339201" y="2895598"/>
            <a:ext cx="165370" cy="165370"/>
          </a:xfrm>
          <a:prstGeom prst="ellips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10510057" y="3832640"/>
            <a:ext cx="13618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400" dirty="0" smtClean="0"/>
              <a:t>So needs causal convolution dilated</a:t>
            </a:r>
            <a:endParaRPr lang="zh-CN" altLang="en-US" sz="1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" name="矩形 36"/>
              <p:cNvSpPr/>
              <p:nvPr/>
            </p:nvSpPr>
            <p:spPr>
              <a:xfrm>
                <a:off x="10274039" y="4591614"/>
                <a:ext cx="191796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:,:,:−</m:t>
                          </m:r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𝑝𝑎𝑑𝑑𝑖𝑛𝑔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37" name="矩形 3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4039" y="4591614"/>
                <a:ext cx="1917961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文本框 37"/>
          <p:cNvSpPr txBox="1"/>
          <p:nvPr/>
        </p:nvSpPr>
        <p:spPr>
          <a:xfrm>
            <a:off x="9575381" y="4586916"/>
            <a:ext cx="931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dirty="0" smtClean="0"/>
              <a:t>Filter =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9" name="矩形 38"/>
              <p:cNvSpPr/>
              <p:nvPr/>
            </p:nvSpPr>
            <p:spPr>
              <a:xfrm>
                <a:off x="10308421" y="5232494"/>
                <a:ext cx="191796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:,:,:−</m:t>
                          </m:r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𝑝𝑎𝑑𝑑𝑖𝑛𝑔</m:t>
                          </m: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39" name="矩形 3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08421" y="5232494"/>
                <a:ext cx="1917961" cy="369332"/>
              </a:xfrm>
              <a:prstGeom prst="rect">
                <a:avLst/>
              </a:prstGeom>
              <a:blipFill rotWithShape="0">
                <a:blip r:embed="rId4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文本框 39"/>
          <p:cNvSpPr txBox="1"/>
          <p:nvPr/>
        </p:nvSpPr>
        <p:spPr>
          <a:xfrm>
            <a:off x="9575382" y="5247252"/>
            <a:ext cx="931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dirty="0" smtClean="0"/>
              <a:t>Gated =</a:t>
            </a:r>
            <a:endParaRPr lang="zh-CN" altLang="en-US" dirty="0"/>
          </a:p>
        </p:txBody>
      </p:sp>
      <p:sp>
        <p:nvSpPr>
          <p:cNvPr id="41" name="文本框 40"/>
          <p:cNvSpPr txBox="1"/>
          <p:nvPr/>
        </p:nvSpPr>
        <p:spPr>
          <a:xfrm>
            <a:off x="9575382" y="4888808"/>
            <a:ext cx="931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dirty="0" err="1" smtClean="0"/>
              <a:t>Tanh</a:t>
            </a:r>
            <a:r>
              <a:rPr lang="en-US" altLang="zh-CN" dirty="0" smtClean="0"/>
              <a:t>()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9586739" y="5577760"/>
            <a:ext cx="931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dirty="0" err="1" smtClean="0"/>
              <a:t>ReLU</a:t>
            </a:r>
            <a:r>
              <a:rPr lang="en-US" altLang="zh-CN" dirty="0" smtClean="0"/>
              <a:t>()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17150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7" y="250051"/>
            <a:ext cx="10648849" cy="589900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361355" y="3352720"/>
            <a:ext cx="7282653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 smtClean="0"/>
              <a:t>Algorithm Detail:</a:t>
            </a:r>
          </a:p>
          <a:p>
            <a:pPr algn="just">
              <a:lnSpc>
                <a:spcPct val="150000"/>
              </a:lnSpc>
            </a:pPr>
            <a:r>
              <a:rPr lang="en-US" altLang="zh-CN" dirty="0" smtClean="0"/>
              <a:t>For x in Stack:</a:t>
            </a:r>
          </a:p>
          <a:p>
            <a:pPr algn="just"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  Step 1: inputs --&gt; Dense Conv</a:t>
            </a:r>
          </a:p>
          <a:p>
            <a:pPr algn="just">
              <a:lnSpc>
                <a:spcPct val="150000"/>
              </a:lnSpc>
            </a:pPr>
            <a:r>
              <a:rPr lang="en-US" altLang="zh-CN" dirty="0" smtClean="0"/>
              <a:t>      Step 2: Dense Conv --&gt; Dilated Conv</a:t>
            </a:r>
          </a:p>
          <a:p>
            <a:pPr algn="just"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  Step 3: inter = Dense Conv(</a:t>
            </a:r>
            <a:r>
              <a:rPr lang="en-US" altLang="zh-CN" dirty="0" err="1" smtClean="0"/>
              <a:t>Tanh</a:t>
            </a:r>
            <a:r>
              <a:rPr lang="en-US" altLang="zh-CN" dirty="0" smtClean="0"/>
              <a:t>(Dilated Conv) * </a:t>
            </a:r>
            <a:r>
              <a:rPr lang="en-US" altLang="zh-CN" dirty="0" err="1" smtClean="0"/>
              <a:t>ReLU</a:t>
            </a:r>
            <a:r>
              <a:rPr lang="en-US" altLang="zh-CN" dirty="0" smtClean="0"/>
              <a:t>(Dilated </a:t>
            </a:r>
            <a:r>
              <a:rPr lang="en-US" altLang="zh-CN" dirty="0"/>
              <a:t>Conv</a:t>
            </a:r>
            <a:r>
              <a:rPr lang="en-US" altLang="zh-CN" dirty="0" smtClean="0"/>
              <a:t>))</a:t>
            </a:r>
          </a:p>
          <a:p>
            <a:pPr algn="just"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  Step 4: Residual: output = inputs + inter</a:t>
            </a:r>
          </a:p>
          <a:p>
            <a:pPr algn="just">
              <a:lnSpc>
                <a:spcPct val="150000"/>
              </a:lnSpc>
            </a:pPr>
            <a:r>
              <a:rPr lang="en-US" altLang="zh-CN" dirty="0" smtClean="0"/>
              <a:t>Step x: Sum(Residual)</a:t>
            </a:r>
          </a:p>
          <a:p>
            <a:pPr algn="just">
              <a:lnSpc>
                <a:spcPct val="150000"/>
              </a:lnSpc>
            </a:pPr>
            <a:r>
              <a:rPr lang="en-US" altLang="zh-CN" dirty="0" smtClean="0"/>
              <a:t>Step x1: Final output = (Dense Conv + drop + Dense Conv)(</a:t>
            </a:r>
            <a:r>
              <a:rPr lang="en-US" altLang="zh-CN" dirty="0"/>
              <a:t>Sum(Residual</a:t>
            </a:r>
            <a:r>
              <a:rPr lang="en-US" altLang="zh-CN" dirty="0" smtClean="0"/>
              <a:t>))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4361354" y="768658"/>
            <a:ext cx="7282653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 smtClean="0"/>
              <a:t>teacher forcing rate:</a:t>
            </a:r>
          </a:p>
          <a:p>
            <a:pPr algn="just">
              <a:lnSpc>
                <a:spcPct val="150000"/>
              </a:lnSpc>
            </a:pPr>
            <a:r>
              <a:rPr lang="en-US" altLang="zh-CN" dirty="0" smtClean="0"/>
              <a:t>Train Step: teaching every step</a:t>
            </a:r>
          </a:p>
          <a:p>
            <a:pPr algn="just">
              <a:lnSpc>
                <a:spcPct val="150000"/>
              </a:lnSpc>
            </a:pPr>
            <a:r>
              <a:rPr lang="en-US" altLang="zh-CN" dirty="0" smtClean="0"/>
              <a:t>Test Step: no teaching</a:t>
            </a:r>
          </a:p>
        </p:txBody>
      </p:sp>
    </p:spTree>
    <p:extLst>
      <p:ext uri="{BB962C8B-B14F-4D97-AF65-F5344CB8AC3E}">
        <p14:creationId xmlns:p14="http://schemas.microsoft.com/office/powerpoint/2010/main" val="1063790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定价场景下的时间序列预测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sp>
        <p:nvSpPr>
          <p:cNvPr id="2" name="矩形 1"/>
          <p:cNvSpPr/>
          <p:nvPr/>
        </p:nvSpPr>
        <p:spPr>
          <a:xfrm>
            <a:off x="280993" y="1000362"/>
            <a:ext cx="1009150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为什么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定价场景需要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用到时间序列预测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kumimoji="1" lang="en-US" altLang="zh-CN" b="1" dirty="0" smtClean="0">
              <a:solidFill>
                <a:srgbClr val="4852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CN" altLang="en-US" sz="1600" dirty="0" smtClean="0">
              <a:solidFill>
                <a:srgbClr val="4852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CN" altLang="en-US" sz="800" dirty="0">
              <a:solidFill>
                <a:srgbClr val="4852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采销预测某个决策后的实际效果，是否能够达成预定目标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促销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模拟、京品家电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一期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对实际效果的预测，使其逼近目标来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指导采销决策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策略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先知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、京品家电二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期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08544" y="395554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40635" y="396594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决策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上弧形箭头 17"/>
          <p:cNvSpPr/>
          <p:nvPr/>
        </p:nvSpPr>
        <p:spPr>
          <a:xfrm>
            <a:off x="4840489" y="3380845"/>
            <a:ext cx="1780418" cy="574698"/>
          </a:xfrm>
          <a:prstGeom prst="curvedDownArrow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上弧形箭头 23"/>
          <p:cNvSpPr/>
          <p:nvPr/>
        </p:nvSpPr>
        <p:spPr>
          <a:xfrm rot="10800000">
            <a:off x="4762510" y="4349850"/>
            <a:ext cx="1780418" cy="574698"/>
          </a:xfrm>
          <a:prstGeom prst="curvedDownArrow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433180" y="5006188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预测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433179" y="2953462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计划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右大括号 20"/>
          <p:cNvSpPr/>
          <p:nvPr/>
        </p:nvSpPr>
        <p:spPr>
          <a:xfrm>
            <a:off x="4079131" y="3362299"/>
            <a:ext cx="425299" cy="1555820"/>
          </a:xfrm>
          <a:prstGeom prst="rightBrace">
            <a:avLst>
              <a:gd name="adj1" fmla="val 70376"/>
              <a:gd name="adj2" fmla="val 49189"/>
            </a:avLst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475745" y="3253567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销量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255208" y="372180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销售额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3453831" y="4195836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流量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439984" y="4595486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右大括号 32"/>
          <p:cNvSpPr/>
          <p:nvPr/>
        </p:nvSpPr>
        <p:spPr>
          <a:xfrm rot="10800000">
            <a:off x="6874775" y="3362299"/>
            <a:ext cx="425299" cy="1555820"/>
          </a:xfrm>
          <a:prstGeom prst="rightBrace">
            <a:avLst>
              <a:gd name="adj1" fmla="val 70376"/>
              <a:gd name="adj2" fmla="val 49189"/>
            </a:avLst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334400" y="3251061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定价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7316768" y="372180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促销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7334400" y="4195836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资源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位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358956" y="4618722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108066" y="5738575"/>
            <a:ext cx="56262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场景关键词：大规模、多时间步、多变量、非线性，多组合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108066" y="6191928"/>
            <a:ext cx="59368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需求关键词：可解释性、决策变量敏感、快速推理、稳定可靠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16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AE6DB922-285B-F742-BFA0-BCD46985A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427764" y="2087634"/>
            <a:ext cx="174438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5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PART1.</a:t>
            </a:r>
            <a:endParaRPr kumimoji="1" lang="zh-CN" altLang="en-US" sz="35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2427764" y="2846829"/>
            <a:ext cx="377539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500" b="1" dirty="0" smtClean="0">
                <a:solidFill>
                  <a:srgbClr val="2365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时间序列预测方法</a:t>
            </a:r>
            <a:endParaRPr kumimoji="1" lang="zh-CN" altLang="en-US" sz="3500" b="1" dirty="0">
              <a:solidFill>
                <a:srgbClr val="2365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xmlns="" id="{B97F4CFA-3A70-F949-874C-F789AB24BE0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xmlns="" id="{3EDA36BE-F823-B344-9579-4047D7E3370B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xmlns="" id="{F93250C0-6DF2-B445-859F-F57F6EBDA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448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>
            <a:off x="2568456" y="1403403"/>
            <a:ext cx="2761129" cy="1518578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时间序列预测方法概述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sp>
        <p:nvSpPr>
          <p:cNvPr id="11" name="文本框 10"/>
          <p:cNvSpPr txBox="1"/>
          <p:nvPr/>
        </p:nvSpPr>
        <p:spPr>
          <a:xfrm>
            <a:off x="3097418" y="1945494"/>
            <a:ext cx="190949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均值（中位数）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（指数）移动平均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756759" y="155122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简单方法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6615998" y="1403403"/>
            <a:ext cx="2761129" cy="1518578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144960" y="1945494"/>
            <a:ext cx="157177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ARIMA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Holt-Winters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804301" y="155122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传统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2568456" y="3464072"/>
            <a:ext cx="2761129" cy="1518578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097418" y="4006163"/>
            <a:ext cx="115993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树模型</a:t>
            </a:r>
            <a:endParaRPr lang="en-US" altLang="zh-CN" sz="14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Prophet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2756759" y="361189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机器学习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6615998" y="3464072"/>
            <a:ext cx="2761129" cy="1518578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7144960" y="4006163"/>
            <a:ext cx="128432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Seq2Seq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传统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804301" y="361189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735709" y="5729854"/>
            <a:ext cx="2672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树模型   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VS    Seq2Seq</a:t>
            </a:r>
          </a:p>
        </p:txBody>
      </p:sp>
      <p:sp>
        <p:nvSpPr>
          <p:cNvPr id="17" name="矩形 16"/>
          <p:cNvSpPr/>
          <p:nvPr/>
        </p:nvSpPr>
        <p:spPr>
          <a:xfrm>
            <a:off x="3864755" y="5338142"/>
            <a:ext cx="493359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Kaggle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Corporación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Favorita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Grocery Sales Forecasting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023091" y="6114553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6674336" y="6114553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5644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03.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42174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树模型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VS Seq2Seq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——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京东实践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54" y="967280"/>
            <a:ext cx="10733380" cy="564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8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02.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24861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树模型 </a:t>
            </a:r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VS Seq2Seq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sp>
        <p:nvSpPr>
          <p:cNvPr id="3" name="矩形 2"/>
          <p:cNvSpPr/>
          <p:nvPr/>
        </p:nvSpPr>
        <p:spPr>
          <a:xfrm>
            <a:off x="280993" y="1086579"/>
            <a:ext cx="89350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树模型：将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过去的信息编码成规则形式，套用在未来的数据上；</a:t>
            </a:r>
          </a:p>
          <a:p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Seq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Seq：将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过去的信息编码成一个向量传递给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未来进行解码；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96676" y="3381358"/>
            <a:ext cx="5608819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架构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灵活多变，可以依据场景不同灵活切换（分位数预测、分布预测、多步预测等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state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-of-art时间序列模型，在不需要很多特征工程的情况下能够达到很高的预测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精度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能够有效利用前一步预测值，同时避免误差累积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参考的paper较多，在海量数据多SKU多步时序预测方面的研究更为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深入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能够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得到一些有价值的中间产物（品类的Embedding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能够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向外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extrapolate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286263" y="2306695"/>
            <a:ext cx="34515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对比树模型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Seq2Seq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优劣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势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80993" y="308911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</a:t>
            </a:r>
            <a:endParaRPr lang="zh-CN" altLang="en-US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779" y="2860210"/>
            <a:ext cx="12084424" cy="53788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6045991" y="2913998"/>
            <a:ext cx="0" cy="3944002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6326984" y="30943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劣势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326984" y="3641283"/>
            <a:ext cx="514182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训练和预测时间过长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受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模型结构和参数影响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调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参消耗时间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过多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几乎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不存在可解释性（包括全局特征重要性，单个样本特征贡献度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等）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很难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进行错误分析并进行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提升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模型编写、优化和上线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难度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其它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（冷启动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、连续时间点等）</a:t>
            </a:r>
          </a:p>
        </p:txBody>
      </p:sp>
    </p:spTree>
    <p:extLst>
      <p:ext uri="{BB962C8B-B14F-4D97-AF65-F5344CB8AC3E}">
        <p14:creationId xmlns:p14="http://schemas.microsoft.com/office/powerpoint/2010/main" val="4247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AE6DB922-285B-F742-BFA0-BCD46985A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427764" y="2087634"/>
            <a:ext cx="174438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5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PART2.</a:t>
            </a:r>
            <a:endParaRPr kumimoji="1" lang="zh-CN" altLang="en-US" sz="35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2427764" y="2846829"/>
            <a:ext cx="507863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500" b="1" dirty="0" smtClean="0">
                <a:solidFill>
                  <a:srgbClr val="2365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 </a:t>
            </a:r>
            <a:r>
              <a:rPr kumimoji="1" lang="en-US" altLang="zh-CN" sz="3500" b="1" dirty="0" smtClean="0">
                <a:solidFill>
                  <a:srgbClr val="2365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Seq2Seq </a:t>
            </a:r>
            <a:r>
              <a:rPr kumimoji="1" lang="zh-CN" altLang="en-US" sz="3500" b="1" dirty="0" smtClean="0">
                <a:solidFill>
                  <a:srgbClr val="2365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模型</a:t>
            </a:r>
            <a:endParaRPr kumimoji="1" lang="zh-CN" altLang="en-US" sz="3500" b="1" dirty="0">
              <a:solidFill>
                <a:srgbClr val="2365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xmlns="" id="{B97F4CFA-3A70-F949-874C-F789AB24BE0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xmlns="" id="{3EDA36BE-F823-B344-9579-4047D7E3370B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xmlns="" id="{F93250C0-6DF2-B445-859F-F57F6EBDA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932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C2C5DC38-D959-F543-8378-F8A8B8DF4C4D}"/>
              </a:ext>
            </a:extLst>
          </p:cNvPr>
          <p:cNvSpPr/>
          <p:nvPr/>
        </p:nvSpPr>
        <p:spPr>
          <a:xfrm>
            <a:off x="0" y="589971"/>
            <a:ext cx="827999" cy="41563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CB7BBE51-A3F8-0C43-BFEF-96ACD3B5492A}"/>
              </a:ext>
            </a:extLst>
          </p:cNvPr>
          <p:cNvSpPr txBox="1"/>
          <p:nvPr/>
        </p:nvSpPr>
        <p:spPr>
          <a:xfrm>
            <a:off x="280993" y="254225"/>
            <a:ext cx="510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2266E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00.</a:t>
            </a:r>
            <a:endParaRPr kumimoji="1" lang="zh-CN" altLang="en-US" sz="2000" dirty="0">
              <a:solidFill>
                <a:srgbClr val="2266E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6DAE683-71C3-3148-87A1-690722C48E85}"/>
              </a:ext>
            </a:extLst>
          </p:cNvPr>
          <p:cNvSpPr txBox="1"/>
          <p:nvPr/>
        </p:nvSpPr>
        <p:spPr>
          <a:xfrm>
            <a:off x="791646" y="247590"/>
            <a:ext cx="13564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RNN</a:t>
            </a:r>
            <a:r>
              <a:rPr kumimoji="1" lang="zh-CN" altLang="en-US" sz="2000" dirty="0" smtClean="0">
                <a:solidFill>
                  <a:srgbClr val="48526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回顾</a:t>
            </a:r>
            <a:endParaRPr kumimoji="1" lang="zh-CN" altLang="en-US" sz="2000" dirty="0">
              <a:solidFill>
                <a:srgbClr val="48526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95953E34-8D5E-0E42-9683-FB975CF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49" y="330200"/>
            <a:ext cx="2101853" cy="317500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0FFF277E-501A-704D-AEB1-227554E8AA1E}"/>
              </a:ext>
            </a:extLst>
          </p:cNvPr>
          <p:cNvGrpSpPr/>
          <p:nvPr/>
        </p:nvGrpSpPr>
        <p:grpSpPr>
          <a:xfrm>
            <a:off x="9454896" y="164592"/>
            <a:ext cx="2551176" cy="667512"/>
            <a:chOff x="9454896" y="164592"/>
            <a:chExt cx="2551176" cy="66751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8143A279-E1C3-0E49-9F7B-CEEF8C81F6CA}"/>
                </a:ext>
              </a:extLst>
            </p:cNvPr>
            <p:cNvSpPr/>
            <p:nvPr/>
          </p:nvSpPr>
          <p:spPr>
            <a:xfrm>
              <a:off x="9454896" y="164592"/>
              <a:ext cx="2551176" cy="6675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xmlns="" id="{03779902-D461-0542-BC47-BC90AD7E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45650" y="325115"/>
              <a:ext cx="2102400" cy="317583"/>
            </a:xfrm>
            <a:prstGeom prst="rect">
              <a:avLst/>
            </a:prstGeom>
          </p:spPr>
        </p:pic>
      </p:grpSp>
      <p:pic>
        <p:nvPicPr>
          <p:cNvPr id="1026" name="Picture 2" descr="Vanilla) Recurrent Neural Network &#10;The 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393" y="1350102"/>
            <a:ext cx="7840717" cy="4259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532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自定义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4134</TotalTime>
  <Words>1075</Words>
  <Application>Microsoft Office PowerPoint</Application>
  <PresentationFormat>宽屏</PresentationFormat>
  <Paragraphs>205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等线</vt:lpstr>
      <vt:lpstr>等线 Light</vt:lpstr>
      <vt:lpstr>Microsoft YaHei</vt:lpstr>
      <vt:lpstr>Microsoft YaHei</vt:lpstr>
      <vt:lpstr>Arial</vt:lpstr>
      <vt:lpstr>Cambria Math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xiaoxiao10</cp:lastModifiedBy>
  <cp:revision>136</cp:revision>
  <cp:lastPrinted>2019-12-03T09:31:48Z</cp:lastPrinted>
  <dcterms:created xsi:type="dcterms:W3CDTF">2019-12-02T10:38:59Z</dcterms:created>
  <dcterms:modified xsi:type="dcterms:W3CDTF">2019-12-24T03:41:23Z</dcterms:modified>
</cp:coreProperties>
</file>

<file path=docProps/thumbnail.jpeg>
</file>